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56" r:id="rId2"/>
    <p:sldId id="262" r:id="rId3"/>
    <p:sldId id="276" r:id="rId4"/>
    <p:sldId id="277" r:id="rId5"/>
    <p:sldId id="278" r:id="rId6"/>
    <p:sldId id="282" r:id="rId7"/>
    <p:sldId id="279" r:id="rId8"/>
    <p:sldId id="281" r:id="rId9"/>
    <p:sldId id="297" r:id="rId10"/>
    <p:sldId id="288" r:id="rId11"/>
    <p:sldId id="298" r:id="rId12"/>
    <p:sldId id="289" r:id="rId13"/>
    <p:sldId id="300" r:id="rId14"/>
    <p:sldId id="290" r:id="rId15"/>
    <p:sldId id="291" r:id="rId16"/>
    <p:sldId id="258" r:id="rId17"/>
    <p:sldId id="267" r:id="rId18"/>
    <p:sldId id="269" r:id="rId19"/>
    <p:sldId id="259" r:id="rId20"/>
    <p:sldId id="273" r:id="rId21"/>
    <p:sldId id="299" r:id="rId22"/>
    <p:sldId id="29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1" d="100"/>
          <a:sy n="71" d="100"/>
        </p:scale>
        <p:origin x="-165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74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9BBAE-6962-4CC8-B1EC-E6FF61D9B6F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A289E19-EC8A-4FC4-9261-7DB61FC6B4C0}">
      <dgm:prSet phldrT="[Text]"/>
      <dgm:spPr/>
      <dgm:t>
        <a:bodyPr/>
        <a:lstStyle/>
        <a:p>
          <a:r>
            <a:rPr lang="en-US" dirty="0" smtClean="0"/>
            <a:t>2004</a:t>
          </a:r>
          <a:endParaRPr lang="en-IN" dirty="0"/>
        </a:p>
      </dgm:t>
    </dgm:pt>
    <dgm:pt modelId="{6FBFF311-1D38-4ED3-88A0-2F8A3AB7FC6D}" type="parTrans" cxnId="{8AEAEA97-E183-46BB-8FAC-F09B87A471EB}">
      <dgm:prSet/>
      <dgm:spPr/>
      <dgm:t>
        <a:bodyPr/>
        <a:lstStyle/>
        <a:p>
          <a:endParaRPr lang="en-IN"/>
        </a:p>
      </dgm:t>
    </dgm:pt>
    <dgm:pt modelId="{986287B8-FB37-40F6-99FB-D0F20B66FA60}" type="sibTrans" cxnId="{8AEAEA97-E183-46BB-8FAC-F09B87A471EB}">
      <dgm:prSet/>
      <dgm:spPr/>
      <dgm:t>
        <a:bodyPr/>
        <a:lstStyle/>
        <a:p>
          <a:endParaRPr lang="en-IN"/>
        </a:p>
      </dgm:t>
    </dgm:pt>
    <dgm:pt modelId="{3A18C215-AA7D-4BA6-814E-74C4F3C87886}">
      <dgm:prSet phldrT="[Text]"/>
      <dgm:spPr/>
      <dgm:t>
        <a:bodyPr/>
        <a:lstStyle/>
        <a:p>
          <a:r>
            <a:rPr lang="en-US" dirty="0" smtClean="0"/>
            <a:t>JRD Tata IEA’s          “ Best Entrepreneur”</a:t>
          </a:r>
          <a:endParaRPr lang="en-IN" dirty="0"/>
        </a:p>
      </dgm:t>
    </dgm:pt>
    <dgm:pt modelId="{CD1F8AA7-5AFF-468C-A1EF-652D91764D33}" type="parTrans" cxnId="{238D4DEA-64A9-4354-9FB1-36A8ED0DE1B0}">
      <dgm:prSet/>
      <dgm:spPr/>
      <dgm:t>
        <a:bodyPr/>
        <a:lstStyle/>
        <a:p>
          <a:endParaRPr lang="en-IN"/>
        </a:p>
      </dgm:t>
    </dgm:pt>
    <dgm:pt modelId="{94364773-1D5D-4EB2-A3D9-455539C0E909}" type="sibTrans" cxnId="{238D4DEA-64A9-4354-9FB1-36A8ED0DE1B0}">
      <dgm:prSet/>
      <dgm:spPr/>
      <dgm:t>
        <a:bodyPr/>
        <a:lstStyle/>
        <a:p>
          <a:endParaRPr lang="en-IN"/>
        </a:p>
      </dgm:t>
    </dgm:pt>
    <dgm:pt modelId="{27E11B7B-0806-40BE-BE76-2CE7C5AC8A07}">
      <dgm:prSet phldrT="[Text]"/>
      <dgm:spPr/>
      <dgm:t>
        <a:bodyPr/>
        <a:lstStyle/>
        <a:p>
          <a:r>
            <a:rPr lang="en-US" dirty="0" smtClean="0"/>
            <a:t>2005</a:t>
          </a:r>
          <a:endParaRPr lang="en-IN" dirty="0"/>
        </a:p>
      </dgm:t>
    </dgm:pt>
    <dgm:pt modelId="{7B03328E-F27B-4DF1-88BB-4621C1D56F1A}" type="parTrans" cxnId="{193BD405-D8BC-471D-9370-07832E0F8803}">
      <dgm:prSet/>
      <dgm:spPr/>
      <dgm:t>
        <a:bodyPr/>
        <a:lstStyle/>
        <a:p>
          <a:endParaRPr lang="en-IN"/>
        </a:p>
      </dgm:t>
    </dgm:pt>
    <dgm:pt modelId="{C8214ED8-E3E1-4819-A360-5E0F395CF5A8}" type="sibTrans" cxnId="{193BD405-D8BC-471D-9370-07832E0F8803}">
      <dgm:prSet/>
      <dgm:spPr/>
      <dgm:t>
        <a:bodyPr/>
        <a:lstStyle/>
        <a:p>
          <a:endParaRPr lang="en-IN"/>
        </a:p>
      </dgm:t>
    </dgm:pt>
    <dgm:pt modelId="{7B9E75D7-BC3F-4585-9984-DA338400B910}">
      <dgm:prSet phldrT="[Text]"/>
      <dgm:spPr/>
      <dgm:t>
        <a:bodyPr/>
        <a:lstStyle/>
        <a:p>
          <a:r>
            <a:rPr lang="en-US" dirty="0" smtClean="0"/>
            <a:t>Pearl’s of AP Best SSI Entrepreneur</a:t>
          </a:r>
          <a:endParaRPr lang="en-IN" dirty="0"/>
        </a:p>
      </dgm:t>
    </dgm:pt>
    <dgm:pt modelId="{AADC01CD-A143-42CB-8A67-77EF42184990}" type="parTrans" cxnId="{79188A46-749D-4DD9-97E1-30E9A3B36D67}">
      <dgm:prSet/>
      <dgm:spPr/>
      <dgm:t>
        <a:bodyPr/>
        <a:lstStyle/>
        <a:p>
          <a:endParaRPr lang="en-IN"/>
        </a:p>
      </dgm:t>
    </dgm:pt>
    <dgm:pt modelId="{91B4A8C3-48CB-43CA-A33B-7293ACABE157}" type="sibTrans" cxnId="{79188A46-749D-4DD9-97E1-30E9A3B36D67}">
      <dgm:prSet/>
      <dgm:spPr/>
      <dgm:t>
        <a:bodyPr/>
        <a:lstStyle/>
        <a:p>
          <a:endParaRPr lang="en-IN"/>
        </a:p>
      </dgm:t>
    </dgm:pt>
    <dgm:pt modelId="{342EBF3A-44AA-4230-97C8-E00FCC861666}">
      <dgm:prSet/>
      <dgm:spPr/>
      <dgm:t>
        <a:bodyPr/>
        <a:lstStyle/>
        <a:p>
          <a:r>
            <a:rPr lang="en-US" dirty="0" smtClean="0"/>
            <a:t>2012</a:t>
          </a:r>
          <a:endParaRPr lang="en-US" dirty="0"/>
        </a:p>
      </dgm:t>
    </dgm:pt>
    <dgm:pt modelId="{3197DE76-3C7D-443C-B794-EB161B13FBAA}" type="parTrans" cxnId="{6DBAF313-C3FD-41EA-97CA-078F0D381D98}">
      <dgm:prSet/>
      <dgm:spPr/>
      <dgm:t>
        <a:bodyPr/>
        <a:lstStyle/>
        <a:p>
          <a:endParaRPr lang="en-US"/>
        </a:p>
      </dgm:t>
    </dgm:pt>
    <dgm:pt modelId="{48D87426-61E8-4BFD-886F-1F2BED24EC6E}" type="sibTrans" cxnId="{6DBAF313-C3FD-41EA-97CA-078F0D381D98}">
      <dgm:prSet/>
      <dgm:spPr/>
      <dgm:t>
        <a:bodyPr/>
        <a:lstStyle/>
        <a:p>
          <a:endParaRPr lang="en-US"/>
        </a:p>
      </dgm:t>
    </dgm:pt>
    <dgm:pt modelId="{64B2BB5B-1D56-4CC2-B01C-AA071DB128A7}">
      <dgm:prSet/>
      <dgm:spPr/>
      <dgm:t>
        <a:bodyPr/>
        <a:lstStyle/>
        <a:p>
          <a:r>
            <a:rPr lang="en-US" dirty="0" smtClean="0"/>
            <a:t>Eminent Engineer</a:t>
          </a:r>
          <a:endParaRPr lang="en-US" dirty="0"/>
        </a:p>
      </dgm:t>
    </dgm:pt>
    <dgm:pt modelId="{8183A537-41B7-455B-BCD3-EB2E44337E83}" type="parTrans" cxnId="{6B036E81-025C-4EB0-AA5F-B714D151EFBF}">
      <dgm:prSet/>
      <dgm:spPr/>
      <dgm:t>
        <a:bodyPr/>
        <a:lstStyle/>
        <a:p>
          <a:endParaRPr lang="en-US"/>
        </a:p>
      </dgm:t>
    </dgm:pt>
    <dgm:pt modelId="{FB72A603-843A-458F-857D-F5A9802A7A70}" type="sibTrans" cxnId="{6B036E81-025C-4EB0-AA5F-B714D151EFBF}">
      <dgm:prSet/>
      <dgm:spPr/>
      <dgm:t>
        <a:bodyPr/>
        <a:lstStyle/>
        <a:p>
          <a:endParaRPr lang="en-US"/>
        </a:p>
      </dgm:t>
    </dgm:pt>
    <dgm:pt modelId="{E2305DA9-BCEF-4B39-9D02-2543D4091EE5}" type="pres">
      <dgm:prSet presAssocID="{A079BBAE-6962-4CC8-B1EC-E6FF61D9B6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224E809-772D-4800-82AE-67B54B763964}" type="pres">
      <dgm:prSet presAssocID="{5A289E19-EC8A-4FC4-9261-7DB61FC6B4C0}" presName="composite" presStyleCnt="0"/>
      <dgm:spPr/>
    </dgm:pt>
    <dgm:pt modelId="{0AC7100E-1C37-4D1D-81CE-4A1D5CE47351}" type="pres">
      <dgm:prSet presAssocID="{5A289E19-EC8A-4FC4-9261-7DB61FC6B4C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888697-FC76-446B-AA5B-E3A1A74790D6}" type="pres">
      <dgm:prSet presAssocID="{5A289E19-EC8A-4FC4-9261-7DB61FC6B4C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BB5D2EA-D2E3-4135-9D9C-F088CE00B1E1}" type="pres">
      <dgm:prSet presAssocID="{986287B8-FB37-40F6-99FB-D0F20B66FA60}" presName="sp" presStyleCnt="0"/>
      <dgm:spPr/>
    </dgm:pt>
    <dgm:pt modelId="{F05262ED-D703-4C79-8D71-DED657C788E8}" type="pres">
      <dgm:prSet presAssocID="{27E11B7B-0806-40BE-BE76-2CE7C5AC8A07}" presName="composite" presStyleCnt="0"/>
      <dgm:spPr/>
    </dgm:pt>
    <dgm:pt modelId="{B3DF9539-6EC0-4CC9-B2E8-1EF231209241}" type="pres">
      <dgm:prSet presAssocID="{27E11B7B-0806-40BE-BE76-2CE7C5AC8A0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61A5532-1D1C-4712-AF36-CA2015910E61}" type="pres">
      <dgm:prSet presAssocID="{27E11B7B-0806-40BE-BE76-2CE7C5AC8A0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2D6AD40-C119-426C-BE59-82BEA46926B6}" type="pres">
      <dgm:prSet presAssocID="{C8214ED8-E3E1-4819-A360-5E0F395CF5A8}" presName="sp" presStyleCnt="0"/>
      <dgm:spPr/>
    </dgm:pt>
    <dgm:pt modelId="{122F1130-DD47-4CDF-9DD3-35F7B72CC0AC}" type="pres">
      <dgm:prSet presAssocID="{342EBF3A-44AA-4230-97C8-E00FCC861666}" presName="composite" presStyleCnt="0"/>
      <dgm:spPr/>
    </dgm:pt>
    <dgm:pt modelId="{C324A781-E1F0-404C-8AEA-7BE5D1033F17}" type="pres">
      <dgm:prSet presAssocID="{342EBF3A-44AA-4230-97C8-E00FCC86166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12F3C-D98C-4D2E-B2A2-54E504DAB707}" type="pres">
      <dgm:prSet presAssocID="{342EBF3A-44AA-4230-97C8-E00FCC86166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E91927-83F5-5241-A4D9-DAAB327FBE42}" type="presOf" srcId="{27E11B7B-0806-40BE-BE76-2CE7C5AC8A07}" destId="{B3DF9539-6EC0-4CC9-B2E8-1EF231209241}" srcOrd="0" destOrd="0" presId="urn:microsoft.com/office/officeart/2005/8/layout/chevron2"/>
    <dgm:cxn modelId="{55D05B74-0B9B-8046-9547-2400E5AC612C}" type="presOf" srcId="{7B9E75D7-BC3F-4585-9984-DA338400B910}" destId="{F61A5532-1D1C-4712-AF36-CA2015910E61}" srcOrd="0" destOrd="0" presId="urn:microsoft.com/office/officeart/2005/8/layout/chevron2"/>
    <dgm:cxn modelId="{6DBAF313-C3FD-41EA-97CA-078F0D381D98}" srcId="{A079BBAE-6962-4CC8-B1EC-E6FF61D9B6F5}" destId="{342EBF3A-44AA-4230-97C8-E00FCC861666}" srcOrd="2" destOrd="0" parTransId="{3197DE76-3C7D-443C-B794-EB161B13FBAA}" sibTransId="{48D87426-61E8-4BFD-886F-1F2BED24EC6E}"/>
    <dgm:cxn modelId="{17CB4300-0169-724D-816A-07DF7A101D1A}" type="presOf" srcId="{64B2BB5B-1D56-4CC2-B01C-AA071DB128A7}" destId="{FDA12F3C-D98C-4D2E-B2A2-54E504DAB707}" srcOrd="0" destOrd="0" presId="urn:microsoft.com/office/officeart/2005/8/layout/chevron2"/>
    <dgm:cxn modelId="{A25116C0-8B4B-BC4B-9096-8FB415D80EB0}" type="presOf" srcId="{342EBF3A-44AA-4230-97C8-E00FCC861666}" destId="{C324A781-E1F0-404C-8AEA-7BE5D1033F17}" srcOrd="0" destOrd="0" presId="urn:microsoft.com/office/officeart/2005/8/layout/chevron2"/>
    <dgm:cxn modelId="{9ACD71AF-865D-2847-80F7-55127D9B5FB6}" type="presOf" srcId="{3A18C215-AA7D-4BA6-814E-74C4F3C87886}" destId="{1B888697-FC76-446B-AA5B-E3A1A74790D6}" srcOrd="0" destOrd="0" presId="urn:microsoft.com/office/officeart/2005/8/layout/chevron2"/>
    <dgm:cxn modelId="{238D4DEA-64A9-4354-9FB1-36A8ED0DE1B0}" srcId="{5A289E19-EC8A-4FC4-9261-7DB61FC6B4C0}" destId="{3A18C215-AA7D-4BA6-814E-74C4F3C87886}" srcOrd="0" destOrd="0" parTransId="{CD1F8AA7-5AFF-468C-A1EF-652D91764D33}" sibTransId="{94364773-1D5D-4EB2-A3D9-455539C0E909}"/>
    <dgm:cxn modelId="{193BD405-D8BC-471D-9370-07832E0F8803}" srcId="{A079BBAE-6962-4CC8-B1EC-E6FF61D9B6F5}" destId="{27E11B7B-0806-40BE-BE76-2CE7C5AC8A07}" srcOrd="1" destOrd="0" parTransId="{7B03328E-F27B-4DF1-88BB-4621C1D56F1A}" sibTransId="{C8214ED8-E3E1-4819-A360-5E0F395CF5A8}"/>
    <dgm:cxn modelId="{79188A46-749D-4DD9-97E1-30E9A3B36D67}" srcId="{27E11B7B-0806-40BE-BE76-2CE7C5AC8A07}" destId="{7B9E75D7-BC3F-4585-9984-DA338400B910}" srcOrd="0" destOrd="0" parTransId="{AADC01CD-A143-42CB-8A67-77EF42184990}" sibTransId="{91B4A8C3-48CB-43CA-A33B-7293ACABE157}"/>
    <dgm:cxn modelId="{8AEAEA97-E183-46BB-8FAC-F09B87A471EB}" srcId="{A079BBAE-6962-4CC8-B1EC-E6FF61D9B6F5}" destId="{5A289E19-EC8A-4FC4-9261-7DB61FC6B4C0}" srcOrd="0" destOrd="0" parTransId="{6FBFF311-1D38-4ED3-88A0-2F8A3AB7FC6D}" sibTransId="{986287B8-FB37-40F6-99FB-D0F20B66FA60}"/>
    <dgm:cxn modelId="{0CACC833-CAC6-4148-8981-7808B77C3F33}" type="presOf" srcId="{5A289E19-EC8A-4FC4-9261-7DB61FC6B4C0}" destId="{0AC7100E-1C37-4D1D-81CE-4A1D5CE47351}" srcOrd="0" destOrd="0" presId="urn:microsoft.com/office/officeart/2005/8/layout/chevron2"/>
    <dgm:cxn modelId="{6B036E81-025C-4EB0-AA5F-B714D151EFBF}" srcId="{342EBF3A-44AA-4230-97C8-E00FCC861666}" destId="{64B2BB5B-1D56-4CC2-B01C-AA071DB128A7}" srcOrd="0" destOrd="0" parTransId="{8183A537-41B7-455B-BCD3-EB2E44337E83}" sibTransId="{FB72A603-843A-458F-857D-F5A9802A7A70}"/>
    <dgm:cxn modelId="{79E33F86-88DA-844D-BAF6-7EBA630BFF67}" type="presOf" srcId="{A079BBAE-6962-4CC8-B1EC-E6FF61D9B6F5}" destId="{E2305DA9-BCEF-4B39-9D02-2543D4091EE5}" srcOrd="0" destOrd="0" presId="urn:microsoft.com/office/officeart/2005/8/layout/chevron2"/>
    <dgm:cxn modelId="{8360454F-20A6-DB49-BE9F-CB9A6EC34112}" type="presParOf" srcId="{E2305DA9-BCEF-4B39-9D02-2543D4091EE5}" destId="{F224E809-772D-4800-82AE-67B54B763964}" srcOrd="0" destOrd="0" presId="urn:microsoft.com/office/officeart/2005/8/layout/chevron2"/>
    <dgm:cxn modelId="{208F1178-BAA5-4C40-A299-073A3F644869}" type="presParOf" srcId="{F224E809-772D-4800-82AE-67B54B763964}" destId="{0AC7100E-1C37-4D1D-81CE-4A1D5CE47351}" srcOrd="0" destOrd="0" presId="urn:microsoft.com/office/officeart/2005/8/layout/chevron2"/>
    <dgm:cxn modelId="{2E2CBDA5-BB91-334F-A9BF-05D8D00347F0}" type="presParOf" srcId="{F224E809-772D-4800-82AE-67B54B763964}" destId="{1B888697-FC76-446B-AA5B-E3A1A74790D6}" srcOrd="1" destOrd="0" presId="urn:microsoft.com/office/officeart/2005/8/layout/chevron2"/>
    <dgm:cxn modelId="{0F61CEC2-A58C-D441-8804-16B4222E795B}" type="presParOf" srcId="{E2305DA9-BCEF-4B39-9D02-2543D4091EE5}" destId="{4BB5D2EA-D2E3-4135-9D9C-F088CE00B1E1}" srcOrd="1" destOrd="0" presId="urn:microsoft.com/office/officeart/2005/8/layout/chevron2"/>
    <dgm:cxn modelId="{92558EEC-EFF1-CE40-9FB3-D644042B3569}" type="presParOf" srcId="{E2305DA9-BCEF-4B39-9D02-2543D4091EE5}" destId="{F05262ED-D703-4C79-8D71-DED657C788E8}" srcOrd="2" destOrd="0" presId="urn:microsoft.com/office/officeart/2005/8/layout/chevron2"/>
    <dgm:cxn modelId="{1ED2AA3F-D8C2-E447-9CB4-6695E3FAB23B}" type="presParOf" srcId="{F05262ED-D703-4C79-8D71-DED657C788E8}" destId="{B3DF9539-6EC0-4CC9-B2E8-1EF231209241}" srcOrd="0" destOrd="0" presId="urn:microsoft.com/office/officeart/2005/8/layout/chevron2"/>
    <dgm:cxn modelId="{AAA8B22B-93D3-7447-B5EA-6916CEC35A59}" type="presParOf" srcId="{F05262ED-D703-4C79-8D71-DED657C788E8}" destId="{F61A5532-1D1C-4712-AF36-CA2015910E61}" srcOrd="1" destOrd="0" presId="urn:microsoft.com/office/officeart/2005/8/layout/chevron2"/>
    <dgm:cxn modelId="{5FEECCF7-00BC-024D-BA2F-5A9153EB90F2}" type="presParOf" srcId="{E2305DA9-BCEF-4B39-9D02-2543D4091EE5}" destId="{22D6AD40-C119-426C-BE59-82BEA46926B6}" srcOrd="3" destOrd="0" presId="urn:microsoft.com/office/officeart/2005/8/layout/chevron2"/>
    <dgm:cxn modelId="{0712E6E5-6277-1041-B92D-71E03692227C}" type="presParOf" srcId="{E2305DA9-BCEF-4B39-9D02-2543D4091EE5}" destId="{122F1130-DD47-4CDF-9DD3-35F7B72CC0AC}" srcOrd="4" destOrd="0" presId="urn:microsoft.com/office/officeart/2005/8/layout/chevron2"/>
    <dgm:cxn modelId="{5D5483BF-F6E3-984F-8E76-4EBBFE559E51}" type="presParOf" srcId="{122F1130-DD47-4CDF-9DD3-35F7B72CC0AC}" destId="{C324A781-E1F0-404C-8AEA-7BE5D1033F17}" srcOrd="0" destOrd="0" presId="urn:microsoft.com/office/officeart/2005/8/layout/chevron2"/>
    <dgm:cxn modelId="{90908BA1-5252-8140-8349-D1413E4B3273}" type="presParOf" srcId="{122F1130-DD47-4CDF-9DD3-35F7B72CC0AC}" destId="{FDA12F3C-D98C-4D2E-B2A2-54E504DAB7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100E-1C37-4D1D-81CE-4A1D5CE47351}">
      <dsp:nvSpPr>
        <dsp:cNvPr id="0" name=""/>
        <dsp:cNvSpPr/>
      </dsp:nvSpPr>
      <dsp:spPr>
        <a:xfrm rot="5400000">
          <a:off x="-262718" y="264852"/>
          <a:ext cx="1751458" cy="1226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2004</a:t>
          </a:r>
          <a:endParaRPr lang="en-IN" sz="3500" kern="1200" dirty="0"/>
        </a:p>
      </dsp:txBody>
      <dsp:txXfrm rot="-5400000">
        <a:off x="1" y="615145"/>
        <a:ext cx="1226021" cy="525437"/>
      </dsp:txXfrm>
    </dsp:sp>
    <dsp:sp modelId="{1B888697-FC76-446B-AA5B-E3A1A74790D6}">
      <dsp:nvSpPr>
        <dsp:cNvPr id="0" name=""/>
        <dsp:cNvSpPr/>
      </dsp:nvSpPr>
      <dsp:spPr>
        <a:xfrm rot="5400000">
          <a:off x="3777586" y="-2549431"/>
          <a:ext cx="1138448" cy="62415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JRD Tata IEA’s          “ Best Entrepreneur”</a:t>
          </a:r>
          <a:endParaRPr lang="en-IN" sz="3500" kern="1200" dirty="0"/>
        </a:p>
      </dsp:txBody>
      <dsp:txXfrm rot="-5400000">
        <a:off x="1226021" y="57708"/>
        <a:ext cx="6186004" cy="1027300"/>
      </dsp:txXfrm>
    </dsp:sp>
    <dsp:sp modelId="{B3DF9539-6EC0-4CC9-B2E8-1EF231209241}">
      <dsp:nvSpPr>
        <dsp:cNvPr id="0" name=""/>
        <dsp:cNvSpPr/>
      </dsp:nvSpPr>
      <dsp:spPr>
        <a:xfrm rot="5400000">
          <a:off x="-262718" y="1823801"/>
          <a:ext cx="1751458" cy="1226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2005</a:t>
          </a:r>
          <a:endParaRPr lang="en-IN" sz="3500" kern="1200" dirty="0"/>
        </a:p>
      </dsp:txBody>
      <dsp:txXfrm rot="-5400000">
        <a:off x="1" y="2174094"/>
        <a:ext cx="1226021" cy="525437"/>
      </dsp:txXfrm>
    </dsp:sp>
    <dsp:sp modelId="{F61A5532-1D1C-4712-AF36-CA2015910E61}">
      <dsp:nvSpPr>
        <dsp:cNvPr id="0" name=""/>
        <dsp:cNvSpPr/>
      </dsp:nvSpPr>
      <dsp:spPr>
        <a:xfrm rot="5400000">
          <a:off x="3777586" y="-990482"/>
          <a:ext cx="1138448" cy="62415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Pearl’s of AP Best SSI Entrepreneur</a:t>
          </a:r>
          <a:endParaRPr lang="en-IN" sz="3500" kern="1200" dirty="0"/>
        </a:p>
      </dsp:txBody>
      <dsp:txXfrm rot="-5400000">
        <a:off x="1226021" y="1616657"/>
        <a:ext cx="6186004" cy="1027300"/>
      </dsp:txXfrm>
    </dsp:sp>
    <dsp:sp modelId="{C324A781-E1F0-404C-8AEA-7BE5D1033F17}">
      <dsp:nvSpPr>
        <dsp:cNvPr id="0" name=""/>
        <dsp:cNvSpPr/>
      </dsp:nvSpPr>
      <dsp:spPr>
        <a:xfrm rot="5400000">
          <a:off x="-262718" y="3382750"/>
          <a:ext cx="1751458" cy="1226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2012</a:t>
          </a:r>
          <a:endParaRPr lang="en-US" sz="3500" kern="1200" dirty="0"/>
        </a:p>
      </dsp:txBody>
      <dsp:txXfrm rot="-5400000">
        <a:off x="1" y="3733043"/>
        <a:ext cx="1226021" cy="525437"/>
      </dsp:txXfrm>
    </dsp:sp>
    <dsp:sp modelId="{FDA12F3C-D98C-4D2E-B2A2-54E504DAB707}">
      <dsp:nvSpPr>
        <dsp:cNvPr id="0" name=""/>
        <dsp:cNvSpPr/>
      </dsp:nvSpPr>
      <dsp:spPr>
        <a:xfrm rot="5400000">
          <a:off x="3777586" y="568466"/>
          <a:ext cx="1138448" cy="62415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Eminent Engineer</a:t>
          </a:r>
          <a:endParaRPr lang="en-US" sz="3500" kern="1200" dirty="0"/>
        </a:p>
      </dsp:txBody>
      <dsp:txXfrm rot="-5400000">
        <a:off x="1226021" y="3175605"/>
        <a:ext cx="6186004" cy="1027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C660805-DD54-C349-8ED7-CFE9A0F1BDF5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4178DC5-B90D-4943-AF8A-9ED42563E817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113365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6E972F-4623-EF48-A1C0-DF0AB29B0083}" type="slidenum">
              <a:rPr lang="en-US" altLang="en-GB" sz="1200">
                <a:latin typeface="Calibri" charset="0"/>
              </a:rPr>
              <a:pPr eaLnBrk="1" hangingPunct="1"/>
              <a:t>1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79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1BA716-440F-7347-8C75-B0618F0975AB}" type="slidenum">
              <a:rPr lang="en-US" altLang="en-GB" sz="1200">
                <a:latin typeface="Calibri" charset="0"/>
              </a:rPr>
              <a:pPr eaLnBrk="1" hangingPunct="1"/>
              <a:t>12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31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8BBEBC-654B-D14E-86D3-96860D8BFE24}" type="slidenum">
              <a:rPr lang="en-US" altLang="en-GB" sz="1200">
                <a:latin typeface="Calibri" charset="0"/>
              </a:rPr>
              <a:pPr eaLnBrk="1" hangingPunct="1"/>
              <a:t>14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9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111AF8A-7B8B-BE40-815E-E9BC2F164F2E}" type="slidenum">
              <a:rPr lang="en-US" altLang="en-GB" sz="1200">
                <a:latin typeface="Calibri" charset="0"/>
              </a:rPr>
              <a:pPr eaLnBrk="1" hangingPunct="1"/>
              <a:t>15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2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GB">
              <a:ea typeface="ＭＳ Ｐゴシック" charset="-128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871AAFC-B8DF-7242-956C-E7EE45EDD21E}" type="slidenum">
              <a:rPr lang="en-US" altLang="en-GB" sz="1200">
                <a:latin typeface="Calibri" charset="0"/>
              </a:rPr>
              <a:pPr eaLnBrk="1" hangingPunct="1"/>
              <a:t>16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8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0AEF83C-A507-BE43-ACDF-3F933411E5D0}" type="slidenum">
              <a:rPr lang="en-US" altLang="en-GB" sz="1200">
                <a:latin typeface="Calibri" charset="0"/>
              </a:rPr>
              <a:pPr eaLnBrk="1" hangingPunct="1"/>
              <a:t>17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92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6A418C7-2F78-4A47-94E4-6BB993F004C9}" type="slidenum">
              <a:rPr lang="en-US" altLang="en-GB" sz="1200">
                <a:latin typeface="Calibri" charset="0"/>
              </a:rPr>
              <a:pPr eaLnBrk="1" hangingPunct="1"/>
              <a:t>18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26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575FB9-8427-7140-AC7B-19DBF0A3858D}" type="slidenum">
              <a:rPr lang="en-US" altLang="en-GB" sz="1200">
                <a:latin typeface="Calibri" charset="0"/>
              </a:rPr>
              <a:pPr eaLnBrk="1" hangingPunct="1"/>
              <a:t>19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80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9E4E83E-04E8-564A-AD2A-CC5C633DBB56}" type="slidenum">
              <a:rPr lang="en-US" altLang="en-GB" sz="1200">
                <a:latin typeface="Calibri" charset="0"/>
              </a:rPr>
              <a:pPr eaLnBrk="1" hangingPunct="1"/>
              <a:t>20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22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GB">
              <a:ea typeface="ＭＳ Ｐゴシック" charset="-128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20ED17B-BC1C-384B-8240-4296EDC5F088}" type="slidenum">
              <a:rPr lang="en-US" altLang="en-GB" sz="1200">
                <a:latin typeface="Calibri" charset="0"/>
              </a:rPr>
              <a:pPr eaLnBrk="1" hangingPunct="1"/>
              <a:t>22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2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E1B8027-6B88-C842-95F6-A17E9474A721}" type="slidenum">
              <a:rPr lang="en-US" altLang="en-GB" sz="1200">
                <a:latin typeface="Calibri" charset="0"/>
              </a:rPr>
              <a:pPr eaLnBrk="1" hangingPunct="1"/>
              <a:t>2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2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1D4E10B-B2C2-8B40-A95A-FA00E9257D24}" type="slidenum">
              <a:rPr lang="en-US" altLang="en-GB" sz="1200">
                <a:latin typeface="Calibri" charset="0"/>
              </a:rPr>
              <a:pPr eaLnBrk="1" hangingPunct="1"/>
              <a:t>3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DA852AC-AB87-394E-9498-6AE81CE59AF6}" type="slidenum">
              <a:rPr lang="en-US" altLang="en-GB" sz="1200">
                <a:latin typeface="Calibri" charset="0"/>
              </a:rPr>
              <a:pPr eaLnBrk="1" hangingPunct="1"/>
              <a:t>4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05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FC31F92-28B2-2544-B5CC-069F23726C0C}" type="slidenum">
              <a:rPr lang="en-US" altLang="en-GB" sz="1200">
                <a:latin typeface="Calibri" charset="0"/>
              </a:rPr>
              <a:pPr eaLnBrk="1" hangingPunct="1"/>
              <a:t>5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0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31FDB65-8FD6-CA45-B0E6-31330345916D}" type="slidenum">
              <a:rPr lang="en-US" altLang="en-GB" sz="1200">
                <a:latin typeface="Calibri" charset="0"/>
              </a:rPr>
              <a:pPr eaLnBrk="1" hangingPunct="1"/>
              <a:t>6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AA7562-689E-864C-B8BE-49B36D111C0F}" type="slidenum">
              <a:rPr lang="en-US" altLang="en-GB" sz="1200">
                <a:latin typeface="Calibri" charset="0"/>
              </a:rPr>
              <a:pPr eaLnBrk="1" hangingPunct="1"/>
              <a:t>7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1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9037D1D-B195-6041-AB76-5D71EEA13329}" type="slidenum">
              <a:rPr lang="en-US" altLang="en-GB" sz="1200">
                <a:latin typeface="Calibri" charset="0"/>
              </a:rPr>
              <a:pPr eaLnBrk="1" hangingPunct="1"/>
              <a:t>8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45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GB">
              <a:ea typeface="ＭＳ Ｐゴシック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72D280-2112-9649-AA18-3775D530A49B}" type="slidenum">
              <a:rPr lang="en-US" altLang="en-GB" sz="1200">
                <a:latin typeface="Calibri" charset="0"/>
              </a:rPr>
              <a:pPr eaLnBrk="1" hangingPunct="1"/>
              <a:t>10</a:t>
            </a:fld>
            <a:endParaRPr lang="en-US" alt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fld id="{283C692C-F2E3-7D47-B778-83C4EBCE4788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3BB66244-DE70-FA4E-B6C7-05DDEF37CAC8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86135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17F1BC-5158-3E41-A6E7-330A79E3FF1E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660D0-1A4A-E64A-9709-F2DA5FF3FA96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10207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481626-1902-5B45-B309-9D43DCDF0F69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66BA9-A04D-A54A-9DA1-CF13719DFA19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51143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DFEBE6-9951-E046-ACF2-1FFF3E837B46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331DE9-1EC4-F349-A6EE-031D1CA2797E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3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fld id="{06F452C0-DA0E-3B46-A392-B3A65A38E05C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2A1D0E0-6442-524E-BF30-F3B47EF6CE33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6300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3DF12-D5E7-4C43-B185-76183FE6EAE2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2240A-7360-9645-8C84-98FA88E994FB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88939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A07800-297F-FD43-BAD3-AF403977497B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DCA7B-8A7A-F549-A4B3-EAA2E6E59FE0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908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03C95-5687-314A-B085-E6614E67996E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F19564-F8B9-5C42-A9EA-A37261FD68B6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7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44B62-17F3-5547-AB67-67BD9BC88903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AF2AA-4B8B-CE47-BDBE-0999111FB9BE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6736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2AA8C2-23CC-FB45-975B-98DA5E8DFE37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9BC90-1B0F-7744-BD72-A79345A86A59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46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090C23-D50A-9342-95C5-987C760F1046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9B83F5-6BB1-8342-97DB-2C5D33DF6666}" type="slidenum">
              <a:rPr lang="en-US" altLang="en-GB"/>
              <a:pPr/>
              <a:t>‹#›</a:t>
            </a:fld>
            <a:endParaRPr lang="en-US" altLang="en-GB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entury Schoolbook" charset="0"/>
              </a:defRPr>
            </a:lvl1pPr>
          </a:lstStyle>
          <a:p>
            <a:fld id="{21B37FFB-4E2A-7949-9D76-57A0852E9DCD}" type="datetimeFigureOut">
              <a:rPr lang="en-US" altLang="en-GB"/>
              <a:pPr/>
              <a:t>5/14/16</a:t>
            </a:fld>
            <a:endParaRPr lang="en-US" alt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Century Schoolbook" charset="0"/>
              </a:defRPr>
            </a:lvl1pPr>
          </a:lstStyle>
          <a:p>
            <a:fld id="{F4A1D8CF-956C-6540-82CB-3A8A64B76066}" type="slidenum">
              <a:rPr lang="en-US" altLang="en-GB"/>
              <a:pPr/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78" r:id="rId4"/>
    <p:sldLayoutId id="2147484079" r:id="rId5"/>
    <p:sldLayoutId id="2147484086" r:id="rId6"/>
    <p:sldLayoutId id="2147484080" r:id="rId7"/>
    <p:sldLayoutId id="2147484087" r:id="rId8"/>
    <p:sldLayoutId id="2147484088" r:id="rId9"/>
    <p:sldLayoutId id="2147484081" r:id="rId10"/>
    <p:sldLayoutId id="21474840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charset="2"/>
        <a:buChar char="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charset="2"/>
        <a:buChar char="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charset="2"/>
        <a:buChar char="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 smtClean="0">
                <a:ea typeface="+mj-ea"/>
                <a:cs typeface="+mj-cs"/>
              </a:rPr>
              <a:t>Better Castings	</a:t>
            </a:r>
            <a:endParaRPr lang="en-IN" sz="72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en-US" altLang="en-GB">
                <a:ea typeface="ＭＳ Ｐゴシック" charset="-128"/>
              </a:rPr>
              <a:t>Casting Confidence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The word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Better</a:t>
            </a:r>
            <a:r>
              <a:rPr lang="ja-JP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was founded on the concept of delivering a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 Better Product</a:t>
            </a:r>
            <a:r>
              <a:rPr lang="ja-JP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with fire in the furnace</a:t>
            </a:r>
          </a:p>
          <a:p>
            <a:pPr eaLnBrk="1" hangingPunct="1"/>
            <a:endParaRPr lang="en-US" altLang="en-GB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2015-04-09 14.49.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3276600"/>
            <a:ext cx="173831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DSCN58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Facilities - QC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70375" y="1600200"/>
            <a:ext cx="3806825" cy="4800600"/>
          </a:xfrm>
        </p:spPr>
        <p:txBody>
          <a:bodyPr>
            <a:normAutofit fontScale="925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WAS 21 channel CCD spectrometer.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Baird DV-6 1000mm 41 channel 6 base spectrometer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NITON PMI </a:t>
            </a:r>
            <a:r>
              <a:rPr lang="en-US" sz="1600" dirty="0" err="1" smtClean="0">
                <a:ea typeface="+mn-ea"/>
                <a:cs typeface="+mn-cs"/>
              </a:rPr>
              <a:t>Analyser</a:t>
            </a:r>
            <a:endParaRPr lang="en-US" sz="1600" dirty="0" smtClean="0">
              <a:ea typeface="+mn-ea"/>
              <a:cs typeface="+mn-cs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err="1" smtClean="0">
                <a:ea typeface="+mn-ea"/>
                <a:cs typeface="+mn-cs"/>
              </a:rPr>
              <a:t>Leco</a:t>
            </a:r>
            <a:r>
              <a:rPr lang="en-US" sz="1600" dirty="0" smtClean="0">
                <a:ea typeface="+mn-ea"/>
                <a:cs typeface="+mn-cs"/>
              </a:rPr>
              <a:t> TC-500 oxygen and Nitrogen </a:t>
            </a:r>
            <a:r>
              <a:rPr lang="en-US" sz="1600" dirty="0" err="1" smtClean="0">
                <a:ea typeface="+mn-ea"/>
                <a:cs typeface="+mn-cs"/>
              </a:rPr>
              <a:t>Analyser</a:t>
            </a:r>
            <a:endParaRPr lang="en-US" sz="1600" dirty="0" smtClean="0">
              <a:ea typeface="+mn-ea"/>
              <a:cs typeface="+mn-cs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20MT UTM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Impact Testing M/c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Portable Hardness Tester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Metallurgical Microscope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Radiation Monitoring meter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Surface roughness measuring meter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Ultrasonic Testing M/c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Coating thickness measuring meter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sz="1600" dirty="0" smtClean="0">
                <a:ea typeface="+mn-ea"/>
                <a:cs typeface="+mn-cs"/>
              </a:rPr>
              <a:t>Height Gauge, Digital </a:t>
            </a:r>
            <a:r>
              <a:rPr lang="en-US" sz="1600" dirty="0" err="1" smtClean="0">
                <a:ea typeface="+mn-ea"/>
                <a:cs typeface="+mn-cs"/>
              </a:rPr>
              <a:t>Vernier</a:t>
            </a:r>
            <a:r>
              <a:rPr lang="en-US" sz="1600" dirty="0" smtClean="0">
                <a:ea typeface="+mn-ea"/>
                <a:cs typeface="+mn-cs"/>
              </a:rPr>
              <a:t>, Pyrometers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IN" sz="1600" dirty="0">
              <a:ea typeface="+mn-ea"/>
              <a:cs typeface="+mn-cs"/>
            </a:endParaRPr>
          </a:p>
        </p:txBody>
      </p:sp>
      <p:pic>
        <p:nvPicPr>
          <p:cNvPr id="31749" name="Picture 12" descr="DSCN58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209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16-Mech La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17-Crane W b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24400"/>
            <a:ext cx="1028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2015-04-09 14.46.1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" descr="3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4" descr="3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14097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GB" cap="none">
                <a:ea typeface="ＭＳ Ｐゴシック" charset="-128"/>
              </a:rPr>
              <a:t>Facilities – Electro Plating</a:t>
            </a:r>
          </a:p>
        </p:txBody>
      </p:sp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5334000" y="1981200"/>
            <a:ext cx="2895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GB" sz="1800"/>
              <a:t>Zinc Plating with Yellow / Blue Passivation</a:t>
            </a:r>
          </a:p>
          <a:p>
            <a:pPr eaLnBrk="1" hangingPunct="1"/>
            <a:endParaRPr lang="en-US" altLang="en-GB" sz="1800"/>
          </a:p>
          <a:p>
            <a:pPr eaLnBrk="1" hangingPunct="1"/>
            <a:r>
              <a:rPr lang="en-US" altLang="en-GB" sz="1800"/>
              <a:t>Capacity: Max Dia of Ring 1500mm</a:t>
            </a:r>
          </a:p>
          <a:p>
            <a:pPr eaLnBrk="1" hangingPunct="1"/>
            <a:endParaRPr lang="en-US" altLang="en-GB" sz="1800"/>
          </a:p>
          <a:p>
            <a:pPr eaLnBrk="1" hangingPunct="1"/>
            <a:r>
              <a:rPr lang="en-US" altLang="en-GB" sz="1800"/>
              <a:t>Qty – 1000 Pcs per day</a:t>
            </a:r>
          </a:p>
        </p:txBody>
      </p:sp>
      <p:pic>
        <p:nvPicPr>
          <p:cNvPr id="33795" name="Picture 7" descr="2015-05-29 14.37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6637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Content Placeholder 5" descr="26D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2438400" y="3276600"/>
            <a:ext cx="2378075" cy="2971800"/>
          </a:xfrm>
        </p:spPr>
      </p:pic>
      <p:pic>
        <p:nvPicPr>
          <p:cNvPr id="33797" name="Content Placeholder 4" descr="26C.JPG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990600" y="1600200"/>
            <a:ext cx="2209800" cy="27622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Metals cast</a:t>
            </a:r>
            <a:endParaRPr lang="en-IN" sz="40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 eaLnBrk="1" hangingPunct="1"/>
            <a:r>
              <a:rPr lang="en-US" altLang="en-GB">
                <a:ea typeface="ＭＳ Ｐゴシック" charset="-128"/>
              </a:rPr>
              <a:t>Stainless Steel: 316,316L,304,304L, 321,347, 317,317L,309,310,410,430,904L, 17-4 PH, Duplex, Super Duplex, Alloy 20, Alloy 28, 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INCONEL: 625,825,600,800, 718, Monel 400, Monel 500, Monel M30H,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Hastelloy C-276</a:t>
            </a:r>
          </a:p>
          <a:p>
            <a:pPr lvl="1" eaLnBrk="1" hangingPunct="1"/>
            <a:endParaRPr lang="en-US" altLang="en-GB">
              <a:ea typeface="ＭＳ Ｐゴシック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70375" y="1600200"/>
            <a:ext cx="3657600" cy="4572000"/>
          </a:xfrm>
        </p:spPr>
        <p:txBody>
          <a:bodyPr/>
          <a:lstStyle/>
          <a:p>
            <a:pPr lvl="1" eaLnBrk="1" hangingPunct="1"/>
            <a:r>
              <a:rPr lang="en-US" altLang="en-GB">
                <a:ea typeface="ＭＳ Ｐゴシック" charset="-128"/>
              </a:rPr>
              <a:t>Alloy Steel WCB,LCB,LCC, F5 , F12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Non Ferrous: Copper Based – PB2, LB4, AL Bronze.</a:t>
            </a:r>
          </a:p>
          <a:p>
            <a:pPr lvl="1" eaLnBrk="1" hangingPunct="1"/>
            <a:endParaRPr lang="en-US" altLang="en-GB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GB">
                <a:ea typeface="ＭＳ Ｐゴシック" charset="-128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2015-06-24 17.40.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67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9" descr="2015-06-24 18.01.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816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Identification &amp; Traceability</a:t>
            </a:r>
            <a:endParaRPr lang="en-US" dirty="0"/>
          </a:p>
        </p:txBody>
      </p:sp>
      <p:pic>
        <p:nvPicPr>
          <p:cNvPr id="36868" name="Content Placeholder 4" descr="44.jpg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457200" y="1447800"/>
            <a:ext cx="2133600" cy="2019300"/>
          </a:xfrm>
        </p:spPr>
      </p:pic>
      <p:pic>
        <p:nvPicPr>
          <p:cNvPr id="36869" name="Content Placeholder 5" descr="2015-06-24 15.53.25.jpg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-859" r="-356" b="11795"/>
          <a:stretch>
            <a:fillRect/>
          </a:stretch>
        </p:blipFill>
        <p:spPr>
          <a:xfrm>
            <a:off x="609600" y="3429000"/>
            <a:ext cx="3140075" cy="2084388"/>
          </a:xfrm>
        </p:spPr>
      </p:pic>
      <p:pic>
        <p:nvPicPr>
          <p:cNvPr id="36870" name="Picture 6" descr="2015-06-24 15.54.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2015-06-24 15.57.2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6324600" y="1600200"/>
            <a:ext cx="2209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GB" sz="1800" b="1"/>
              <a:t>Casting ID- </a:t>
            </a:r>
            <a:r>
              <a:rPr lang="en-US" altLang="en-GB" sz="1800"/>
              <a:t>Punched on the face of the casting</a:t>
            </a:r>
          </a:p>
          <a:p>
            <a:pPr eaLnBrk="1" hangingPunct="1"/>
            <a:r>
              <a:rPr lang="en-US" altLang="en-GB" sz="1800" b="1"/>
              <a:t>IN Process ID</a:t>
            </a:r>
            <a:r>
              <a:rPr lang="en-US" altLang="en-GB" sz="1800"/>
              <a:t>- bundles rings identified by color coded tags</a:t>
            </a:r>
          </a:p>
          <a:p>
            <a:pPr eaLnBrk="1" hangingPunct="1"/>
            <a:r>
              <a:rPr lang="en-US" altLang="en-GB" sz="1800"/>
              <a:t>Material Travels - with </a:t>
            </a:r>
            <a:r>
              <a:rPr lang="en-US" altLang="en-GB" sz="1800" b="1"/>
              <a:t>Route Card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Products</a:t>
            </a:r>
            <a:endParaRPr lang="en-IN" sz="4000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70375" y="1600200"/>
            <a:ext cx="3657600" cy="4572000"/>
          </a:xfrm>
        </p:spPr>
        <p:txBody>
          <a:bodyPr/>
          <a:lstStyle/>
          <a:p>
            <a:pPr eaLnBrk="1" hangingPunct="1"/>
            <a:r>
              <a:rPr lang="en-US" altLang="en-GB">
                <a:ea typeface="ＭＳ Ｐゴシック" charset="-128"/>
              </a:rPr>
              <a:t>RTJ Gaskets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Valve Components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Pump Components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General Engineering Components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Boiler components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Decanter components</a:t>
            </a:r>
          </a:p>
        </p:txBody>
      </p:sp>
      <p:pic>
        <p:nvPicPr>
          <p:cNvPr id="37891" name="Picture 5" descr="DSCN48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95600"/>
            <a:ext cx="2286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DSCN48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DSCN284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209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IMG_87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8900" y="2603500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4" descr="IMG_87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Product Progress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2001:Centrifugal Casting of Stainless Steel  - proving as an economical alternative to forged rings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2002:Development of Air </a:t>
            </a:r>
            <a:r>
              <a:rPr lang="en-US" dirty="0" err="1" smtClean="0">
                <a:ea typeface="+mn-ea"/>
                <a:cs typeface="+mn-cs"/>
              </a:rPr>
              <a:t>nozzel</a:t>
            </a:r>
            <a:r>
              <a:rPr lang="en-US" dirty="0" smtClean="0">
                <a:ea typeface="+mn-ea"/>
                <a:cs typeface="+mn-cs"/>
              </a:rPr>
              <a:t> castings with 30mm ID and 800mm length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2003:Development of </a:t>
            </a:r>
            <a:r>
              <a:rPr lang="en-US" dirty="0" err="1" smtClean="0">
                <a:ea typeface="+mn-ea"/>
                <a:cs typeface="+mn-cs"/>
              </a:rPr>
              <a:t>Inconel</a:t>
            </a:r>
            <a:r>
              <a:rPr lang="en-US" dirty="0" smtClean="0">
                <a:ea typeface="+mn-ea"/>
                <a:cs typeface="+mn-cs"/>
              </a:rPr>
              <a:t> 625 Castings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2004:Development of flanged castings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2005:Development of Duplex and Super Duplex Stainless steel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2006:Developed </a:t>
            </a:r>
            <a:r>
              <a:rPr lang="en-US" dirty="0" err="1" smtClean="0">
                <a:ea typeface="+mn-ea"/>
                <a:cs typeface="+mn-cs"/>
              </a:rPr>
              <a:t>Inconel</a:t>
            </a:r>
            <a:r>
              <a:rPr lang="en-US" dirty="0" smtClean="0">
                <a:ea typeface="+mn-ea"/>
                <a:cs typeface="+mn-cs"/>
              </a:rPr>
              <a:t>  </a:t>
            </a:r>
            <a:r>
              <a:rPr lang="en-US" dirty="0" err="1" smtClean="0">
                <a:ea typeface="+mn-ea"/>
                <a:cs typeface="+mn-cs"/>
              </a:rPr>
              <a:t>Gr</a:t>
            </a:r>
            <a:r>
              <a:rPr lang="en-US" dirty="0" smtClean="0">
                <a:ea typeface="+mn-ea"/>
                <a:cs typeface="+mn-cs"/>
              </a:rPr>
              <a:t> 718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2007- Developed </a:t>
            </a:r>
            <a:r>
              <a:rPr lang="en-US" dirty="0" err="1" smtClean="0">
                <a:ea typeface="+mn-ea"/>
                <a:cs typeface="+mn-cs"/>
              </a:rPr>
              <a:t>Hastelloy</a:t>
            </a:r>
            <a:r>
              <a:rPr lang="en-US" dirty="0" smtClean="0">
                <a:ea typeface="+mn-ea"/>
                <a:cs typeface="+mn-cs"/>
              </a:rPr>
              <a:t> C-276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2008- Developed Investment Castings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2009-Developed M30H grade for Valve seat rings</a:t>
            </a: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IN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IN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Recognitions</a:t>
            </a:r>
            <a:endParaRPr lang="en-IN" dirty="0">
              <a:ea typeface="+mj-ea"/>
              <a:cs typeface="+mj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Path tread</a:t>
            </a:r>
            <a:endParaRPr lang="en-IN" sz="36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620000" cy="5026025"/>
          </a:xfrm>
        </p:spPr>
        <p:txBody>
          <a:bodyPr>
            <a:normAutofit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2001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Started commercial production of castings as a jobbing foundry employing green sand, centrifugal, shell molding and Air Set molding process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Products made R&amp; AC Components, Heat Exchanger, two wheeler cylinder blocks, glass molds, shot blasting wear components and pump components.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2002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Started  establishing in centrifugal casting of stainless steel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Reached Commercial Break Even		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>
                <a:ea typeface="+mn-ea"/>
                <a:cs typeface="+mn-cs"/>
              </a:rPr>
              <a:t>2003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. Strengthened quality with a Spectrometer</a:t>
            </a:r>
            <a:endParaRPr lang="en-IN" dirty="0" smtClean="0">
              <a:ea typeface="+mn-ea"/>
            </a:endParaRP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ea typeface="+mn-ea"/>
            </a:endParaRP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Path Tread</a:t>
            </a:r>
            <a:endParaRPr lang="en-IN" sz="32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en-US" altLang="en-GB" sz="2200">
                <a:ea typeface="ＭＳ Ｐゴシック" charset="-128"/>
              </a:rPr>
              <a:t>2004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ISO Certified</a:t>
            </a:r>
          </a:p>
          <a:p>
            <a:pPr eaLnBrk="1" hangingPunct="1"/>
            <a:r>
              <a:rPr lang="en-US" altLang="en-GB" sz="2200">
                <a:ea typeface="ＭＳ Ｐゴシック" charset="-128"/>
              </a:rPr>
              <a:t>2005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Started first exports to M/s Smith International –UAE</a:t>
            </a:r>
          </a:p>
          <a:p>
            <a:pPr eaLnBrk="1" hangingPunct="1"/>
            <a:r>
              <a:rPr lang="en-US" altLang="en-GB" sz="2200">
                <a:ea typeface="ＭＳ Ｐゴシック" charset="-128"/>
              </a:rPr>
              <a:t>2006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Introduced Leco Oxygen Nitrogen Analyzer</a:t>
            </a:r>
          </a:p>
          <a:p>
            <a:pPr eaLnBrk="1" hangingPunct="1"/>
            <a:r>
              <a:rPr lang="en-US" altLang="en-GB" sz="2200">
                <a:ea typeface="ＭＳ Ｐゴシック" charset="-128"/>
              </a:rPr>
              <a:t>2007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Introduced CNC Lathes making finished products</a:t>
            </a:r>
          </a:p>
          <a:p>
            <a:pPr eaLnBrk="1" hangingPunct="1"/>
            <a:r>
              <a:rPr lang="en-US" altLang="en-GB" sz="2200">
                <a:ea typeface="ＭＳ Ｐゴシック" charset="-128"/>
              </a:rPr>
              <a:t>2008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Initiated Investment Casting project</a:t>
            </a:r>
          </a:p>
          <a:p>
            <a:pPr eaLnBrk="1" hangingPunct="1"/>
            <a:r>
              <a:rPr lang="en-US" altLang="en-GB" sz="2200">
                <a:ea typeface="ＭＳ Ｐゴシック" charset="-128"/>
              </a:rPr>
              <a:t>2009</a:t>
            </a:r>
          </a:p>
          <a:p>
            <a:pPr lvl="1" eaLnBrk="1" hangingPunct="1"/>
            <a:r>
              <a:rPr lang="en-US" altLang="en-GB" sz="1900">
                <a:ea typeface="ＭＳ Ｐゴシック" charset="-128"/>
              </a:rPr>
              <a:t>Development of API Certified RTJ Gaskets and Valves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Why Better Castings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en-US" altLang="en-GB">
                <a:ea typeface="ＭＳ Ｐゴシック" charset="-128"/>
              </a:rPr>
              <a:t>For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Adaptability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Entrepreneurship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Customer Focus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Young Organization with a vision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Scalability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 Scrap to Finished Goods Under One Roof.</a:t>
            </a:r>
          </a:p>
          <a:p>
            <a:pPr lvl="1" eaLnBrk="1" hangingPunct="1">
              <a:buFont typeface="Wingdings 2" charset="2"/>
              <a:buNone/>
            </a:pPr>
            <a:endParaRPr lang="en-US" altLang="en-GB">
              <a:ea typeface="ＭＳ Ｐゴシック" charset="-128"/>
            </a:endParaRPr>
          </a:p>
          <a:p>
            <a:pPr eaLnBrk="1" hangingPunct="1"/>
            <a:r>
              <a:rPr lang="en-US" altLang="en-GB">
                <a:ea typeface="ＭＳ Ｐゴシック" charset="-128"/>
              </a:rPr>
              <a:t>Short Falls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Location Disadvantage </a:t>
            </a:r>
            <a:r>
              <a:rPr lang="en-US" altLang="en-GB" sz="1200">
                <a:ea typeface="ＭＳ Ｐゴシック" charset="-128"/>
              </a:rPr>
              <a:t>( One day away from Port)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Organization Size </a:t>
            </a:r>
            <a:r>
              <a:rPr lang="en-US" altLang="en-GB" sz="1200">
                <a:ea typeface="ＭＳ Ｐゴシック" charset="-128"/>
              </a:rPr>
              <a:t>( neither small nor big)</a:t>
            </a:r>
          </a:p>
          <a:p>
            <a:pPr eaLnBrk="1" hangingPunct="1">
              <a:buFont typeface="Wingdings" charset="2"/>
              <a:buNone/>
            </a:pPr>
            <a:endParaRPr lang="en-US" altLang="en-GB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ea typeface="+mj-ea"/>
                <a:cs typeface="+mj-cs"/>
              </a:rPr>
              <a:t>Vision</a:t>
            </a:r>
            <a:endParaRPr lang="en-IN" sz="66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5410200" cy="44926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en-GB" sz="360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GB" sz="3600">
                <a:ea typeface="ＭＳ Ｐゴシック" charset="-128"/>
              </a:rPr>
              <a:t>To be a Globally reputed </a:t>
            </a:r>
          </a:p>
          <a:p>
            <a:pPr eaLnBrk="1" hangingPunct="1">
              <a:buFont typeface="Wingdings" charset="2"/>
              <a:buNone/>
            </a:pPr>
            <a:r>
              <a:rPr lang="en-US" altLang="en-GB" sz="3600">
                <a:ea typeface="ＭＳ Ｐゴシック" charset="-128"/>
              </a:rPr>
              <a:t>pipe end product </a:t>
            </a:r>
          </a:p>
          <a:p>
            <a:pPr eaLnBrk="1" hangingPunct="1">
              <a:buFont typeface="Wingdings" charset="2"/>
              <a:buNone/>
            </a:pPr>
            <a:r>
              <a:rPr lang="en-US" altLang="en-GB" sz="3600">
                <a:ea typeface="ＭＳ Ｐゴシック" charset="-128"/>
              </a:rPr>
              <a:t>manufacturer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Base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620000" cy="4343400"/>
          </a:xfrm>
        </p:spPr>
        <p:txBody>
          <a:bodyPr/>
          <a:lstStyle/>
          <a:p>
            <a:pPr eaLnBrk="1" hangingPunct="1"/>
            <a:r>
              <a:rPr lang="en-US" altLang="en-GB" sz="2000">
                <a:ea typeface="ＭＳ Ｐゴシック" charset="-128"/>
              </a:rPr>
              <a:t>K Radhakrishana – GM (New Business Development) – An Engineering Graduate with over 27 yrs experience in the field of Gasket Marketing</a:t>
            </a:r>
          </a:p>
          <a:p>
            <a:pPr eaLnBrk="1" hangingPunct="1"/>
            <a:r>
              <a:rPr lang="en-US" altLang="en-GB" sz="2000">
                <a:ea typeface="ＭＳ Ｐゴシック" charset="-128"/>
              </a:rPr>
              <a:t> K Ratna Giri- GM ( Operations) Engineering Graduate with 27 years experience in Manufacturing</a:t>
            </a:r>
          </a:p>
          <a:p>
            <a:pPr eaLnBrk="1" hangingPunct="1"/>
            <a:r>
              <a:rPr lang="en-US" altLang="en-GB" sz="2000">
                <a:ea typeface="ＭＳ Ｐゴシック" charset="-128"/>
              </a:rPr>
              <a:t> K Lakshmi – GM ( Administration ) Graduate with over 25 Yrs experience in office administration </a:t>
            </a:r>
          </a:p>
          <a:p>
            <a:pPr eaLnBrk="1" hangingPunct="1"/>
            <a:r>
              <a:rPr lang="en-US" altLang="en-GB" sz="2000">
                <a:ea typeface="ＭＳ Ｐゴシック" charset="-128"/>
              </a:rPr>
              <a:t>JSRK Prasad – C E O –Post Graduate in Metallurgy from PSG Tech, with over 22 Yrs experience in the field of foundry and manufacturing. Trained in a Swiss foundry and in lean manufacturing in Japan. A first Generation Technocrat</a:t>
            </a:r>
            <a:r>
              <a:rPr lang="en-US" altLang="en-GB" sz="1800">
                <a:ea typeface="ＭＳ Ｐゴシック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2015-05-29 15.2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t="2" r="-891" b="23264"/>
          <a:stretch>
            <a:fillRect/>
          </a:stretch>
        </p:blipFill>
        <p:spPr bwMode="auto">
          <a:xfrm>
            <a:off x="1371600" y="1752600"/>
            <a:ext cx="4114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GB" cap="none">
                <a:ea typeface="ＭＳ Ｐゴシック" charset="-128"/>
              </a:rPr>
              <a:t>Location _ Zippr Code – YJQU3941</a:t>
            </a:r>
          </a:p>
        </p:txBody>
      </p:sp>
      <p:pic>
        <p:nvPicPr>
          <p:cNvPr id="56323" name="Content Placeholder 3" descr="2015-05-29 15.30.22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0" b="28110"/>
          <a:stretch>
            <a:fillRect/>
          </a:stretch>
        </p:blipFill>
        <p:spPr>
          <a:xfrm>
            <a:off x="533400" y="1066800"/>
            <a:ext cx="4114800" cy="2514600"/>
          </a:xfrm>
        </p:spPr>
      </p:pic>
      <p:pic>
        <p:nvPicPr>
          <p:cNvPr id="56324" name="Picture 4" descr="2015-05-29 15.26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2563813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533400"/>
            <a:ext cx="8763000" cy="5943600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6000" b="1" i="1" dirty="0" smtClean="0">
                <a:ln/>
                <a:solidFill>
                  <a:srgbClr val="FF0000"/>
                </a:solidFill>
              </a:rPr>
              <a:t>THANK YOU</a:t>
            </a:r>
            <a:r>
              <a:rPr lang="en-US" sz="6000" b="1" i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6000" b="1" i="1" dirty="0" smtClean="0">
                <a:ln/>
              </a:rPr>
              <a:t>FOR YOUR INTREST IN </a:t>
            </a:r>
            <a:r>
              <a:rPr lang="en-US" sz="6000" b="1" i="1" dirty="0" smtClean="0">
                <a:ln/>
                <a:solidFill>
                  <a:srgbClr val="FEA136"/>
                </a:solidFill>
              </a:rPr>
              <a:t>BETTER</a:t>
            </a:r>
            <a:r>
              <a:rPr lang="en-US" sz="6000" b="1" i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6000" b="1" i="1" dirty="0" smtClean="0">
                <a:ln/>
              </a:rPr>
              <a:t>CASTINGS</a:t>
            </a:r>
            <a:r>
              <a:rPr lang="en-US" sz="6000" b="1" i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6000" b="1" i="1" dirty="0" smtClean="0">
                <a:ln/>
                <a:solidFill>
                  <a:srgbClr val="000000"/>
                </a:solidFill>
              </a:rPr>
              <a:t>AND THE TIME SPARED FOR US</a:t>
            </a:r>
            <a:endParaRPr lang="en-US" sz="6000" b="1" i="1" dirty="0">
              <a:ln/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ea typeface="+mj-ea"/>
                <a:cs typeface="+mj-cs"/>
              </a:rPr>
              <a:t>Mission</a:t>
            </a:r>
            <a:endParaRPr lang="en-IN" sz="5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600200"/>
            <a:ext cx="6629400" cy="3505200"/>
          </a:xfrm>
        </p:spPr>
        <p:txBody>
          <a:bodyPr/>
          <a:lstStyle/>
          <a:p>
            <a:pPr eaLnBrk="1" hangingPunct="1"/>
            <a:endParaRPr lang="en-US" altLang="en-GB" sz="3600">
              <a:ea typeface="ＭＳ Ｐゴシック" charset="-128"/>
            </a:endParaRPr>
          </a:p>
          <a:p>
            <a:pPr eaLnBrk="1" hangingPunct="1"/>
            <a:r>
              <a:rPr lang="en-US" altLang="en-GB" sz="3600">
                <a:ea typeface="ＭＳ Ｐゴシック" charset="-128"/>
              </a:rPr>
              <a:t> A one stop solution     for the customer  needs with full range of products in the operating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ea typeface="+mj-ea"/>
                <a:cs typeface="+mj-cs"/>
              </a:rPr>
              <a:t>Quality Policy</a:t>
            </a:r>
            <a:endParaRPr lang="en-IN" sz="4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24800" cy="2590800"/>
          </a:xfrm>
        </p:spPr>
        <p:txBody>
          <a:bodyPr/>
          <a:lstStyle/>
          <a:p>
            <a:pPr marL="0" indent="0" algn="just">
              <a:buFont typeface="Wingdings" charset="2"/>
              <a:buNone/>
            </a:pPr>
            <a:r>
              <a:rPr lang="en-US" altLang="en-US" i="1">
                <a:ea typeface="ＭＳ Ｐゴシック" charset="-128"/>
              </a:rPr>
              <a:t>“</a:t>
            </a:r>
            <a:r>
              <a:rPr lang="en-US" altLang="en-GB" i="1">
                <a:ea typeface="ＭＳ Ｐゴシック" charset="-128"/>
              </a:rPr>
              <a:t>We at Better Castings are committed to meeting Customer and Product requirements, complying to legal requirement and continually improving the quality management system addressing the quality objectives</a:t>
            </a:r>
            <a:r>
              <a:rPr lang="en-US" altLang="en-US" i="1">
                <a:ea typeface="ＭＳ Ｐゴシック" charset="-128"/>
              </a:rPr>
              <a:t>”</a:t>
            </a:r>
            <a:endParaRPr lang="en-US" altLang="en-GB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ea typeface="+mj-ea"/>
                <a:cs typeface="+mj-cs"/>
              </a:rPr>
              <a:t>HSE Policy</a:t>
            </a:r>
            <a:endParaRPr lang="en-IN" sz="4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696200" cy="5026025"/>
          </a:xfrm>
        </p:spPr>
        <p:txBody>
          <a:bodyPr/>
          <a:lstStyle/>
          <a:p>
            <a:pPr algn="just" eaLnBrk="1" hangingPunct="1"/>
            <a:r>
              <a:rPr lang="en-US" altLang="en-GB" sz="1800">
                <a:ea typeface="ＭＳ Ｐゴシック" charset="-128"/>
              </a:rPr>
              <a:t>PREVENTION AND CONTROL OF LAND, AIR AND NOISE POLLUTION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CONSERVATION OF NATURAL RESOURCES. DEVELOPING GREEN ZONES IN AND AROUND PLANTS AND OFFICES.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COMPLIANCE WITH APPLICABLE ENVIRONMENTAL LAWS ,RULES AND REGULATIONS.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NOT TO EMPLOY PERSONS BELOW 15 YEARS OF AGE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PROVIDING A SAFE AND HEALTHY ENVIRONMENT AT WORK PLACE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INCULCATE AWARENESS AMONG ALL EMPLOYEES, CONTRACTORS AND VISITORS REGARDING HEALTH, SAFTEY AND ENVIRONMENT.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AQUAIRING WORLD-WIDE BEST PRACTICES IN HEALTH SAFTEY AND ENVIRONMENTAL MANAGEMENT.</a:t>
            </a:r>
          </a:p>
          <a:p>
            <a:pPr algn="just" eaLnBrk="1" hangingPunct="1"/>
            <a:r>
              <a:rPr lang="en-US" altLang="en-GB" sz="1800">
                <a:ea typeface="ＭＳ Ｐゴシック" charset="-128"/>
              </a:rPr>
              <a:t>TRANSPARENCY IN OUR HEALTH, SAFTEY AND ENVIRONMENTAL PRACTICES.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Facilities - Infrastructure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" y="4572000"/>
            <a:ext cx="7546975" cy="1905000"/>
          </a:xfrm>
        </p:spPr>
        <p:txBody>
          <a:bodyPr/>
          <a:lstStyle/>
          <a:p>
            <a:pPr eaLnBrk="1" hangingPunct="1"/>
            <a:r>
              <a:rPr lang="en-US" altLang="en-GB">
                <a:ea typeface="ＭＳ Ｐゴシック" charset="-128"/>
              </a:rPr>
              <a:t>Total Ares 2220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Covered Area   Sq.ft.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Connected Load 750 KVA ( 1200 KVA)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Back Up Power 650 KVA</a:t>
            </a:r>
          </a:p>
        </p:txBody>
      </p:sp>
      <p:pic>
        <p:nvPicPr>
          <p:cNvPr id="24579" name="Picture 2" descr="5-Panora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978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6-Main Sh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Facilities -Foundry</a:t>
            </a:r>
            <a:endParaRPr lang="en-IN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762000"/>
            <a:ext cx="3505200" cy="4572000"/>
          </a:xfrm>
        </p:spPr>
        <p:txBody>
          <a:bodyPr/>
          <a:lstStyle/>
          <a:p>
            <a:pPr lvl="1" eaLnBrk="1" hangingPunct="1"/>
            <a:r>
              <a:rPr lang="en-US" altLang="en-GB">
                <a:ea typeface="ＭＳ Ｐゴシック" charset="-128"/>
              </a:rPr>
              <a:t>Melting: 350 KW and 125KW power panels with a rated out put of 650 Kg/Hr and 300 MT p.m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Horizontal and Vertical CC Machines with max OD of 1100 mm and min ID of 25 mm</a:t>
            </a:r>
          </a:p>
          <a:p>
            <a:pPr lvl="1" eaLnBrk="1" hangingPunct="1"/>
            <a:r>
              <a:rPr lang="en-US" altLang="en-GB">
                <a:ea typeface="ＭＳ Ｐゴシック" charset="-128"/>
              </a:rPr>
              <a:t>Max pouring wt limited to 750 (1250)Kg		</a:t>
            </a:r>
          </a:p>
        </p:txBody>
      </p:sp>
      <p:pic>
        <p:nvPicPr>
          <p:cNvPr id="26628" name="Picture 2" descr="9-Fdy Top 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10-600 Kg 610 D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054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1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13081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 descr="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05400"/>
            <a:ext cx="2362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2015-05-28 21.17.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 descr="14-CNC m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GB" cap="none">
                <a:ea typeface="ＭＳ Ｐゴシック" charset="-128"/>
              </a:rPr>
              <a:t>FACILITIES – MACHINE SHOP – 1.8M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67200" y="1295400"/>
            <a:ext cx="4191000" cy="5257800"/>
          </a:xfrm>
        </p:spPr>
        <p:txBody>
          <a:bodyPr/>
          <a:lstStyle/>
          <a:p>
            <a:pPr eaLnBrk="1" hangingPunct="1"/>
            <a:r>
              <a:rPr lang="en-US" altLang="en-GB">
                <a:ea typeface="ＭＳ Ｐゴシック" charset="-128"/>
              </a:rPr>
              <a:t>Lathes ( 15 nos)with max turning diameter of 1800 mm</a:t>
            </a:r>
            <a:r>
              <a:rPr lang="en-US" altLang="ja-JP">
                <a:ea typeface="ＭＳ Ｐゴシック" charset="-128"/>
              </a:rPr>
              <a:t>  and length 3000mm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CNC Lathes ( 13*) with max turning dia of 1250 mm and length 1000 mm</a:t>
            </a:r>
            <a:endParaRPr lang="en-US" altLang="ja-JP">
              <a:ea typeface="ＭＳ Ｐゴシック" charset="-128"/>
            </a:endParaRPr>
          </a:p>
          <a:p>
            <a:pPr eaLnBrk="1" hangingPunct="1"/>
            <a:r>
              <a:rPr lang="en-US" altLang="en-GB">
                <a:ea typeface="ＭＳ Ｐゴシック" charset="-128"/>
              </a:rPr>
              <a:t>Facing Lathes 2 Nos with Max turning dia of 1450mm and Length  of 300mm</a:t>
            </a:r>
          </a:p>
          <a:p>
            <a:pPr eaLnBrk="1" hangingPunct="1"/>
            <a:r>
              <a:rPr lang="en-US" altLang="en-GB">
                <a:ea typeface="ＭＳ Ｐゴシック" charset="-128"/>
              </a:rPr>
              <a:t>SPM for proof machining of ID &amp; OD simultaneously 2 nos</a:t>
            </a:r>
          </a:p>
          <a:p>
            <a:pPr eaLnBrk="1" hangingPunct="1"/>
            <a:r>
              <a:rPr lang="en-US" altLang="en-GB" sz="2000">
                <a:ea typeface="ＭＳ Ｐゴシック" charset="-128"/>
              </a:rPr>
              <a:t>* </a:t>
            </a:r>
            <a:r>
              <a:rPr lang="en-US" altLang="en-GB" sz="1200">
                <a:ea typeface="ＭＳ Ｐゴシック" charset="-128"/>
              </a:rPr>
              <a:t>3 nos at Chennai</a:t>
            </a:r>
            <a:endParaRPr lang="en-US" altLang="en-GB" sz="2000">
              <a:ea typeface="ＭＳ Ｐゴシック" charset="-128"/>
            </a:endParaRPr>
          </a:p>
        </p:txBody>
      </p:sp>
      <p:pic>
        <p:nvPicPr>
          <p:cNvPr id="28677" name="Picture 5" descr="13-SPM Lath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15-1200 CN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GB" cap="none">
                <a:ea typeface="ＭＳ Ｐゴシック" charset="-128"/>
              </a:rPr>
              <a:t>Facilities – Ring Forging – 75MT p.m</a:t>
            </a:r>
          </a:p>
        </p:txBody>
      </p:sp>
      <p:pic>
        <p:nvPicPr>
          <p:cNvPr id="30722" name="Content Placeholder 11" descr="2015-05-23 15.33.30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7470"/>
          <a:stretch>
            <a:fillRect/>
          </a:stretch>
        </p:blipFill>
        <p:spPr>
          <a:xfrm>
            <a:off x="2971800" y="1752600"/>
            <a:ext cx="1520825" cy="1901825"/>
          </a:xfrm>
        </p:spPr>
      </p:pic>
      <p:pic>
        <p:nvPicPr>
          <p:cNvPr id="30723" name="Picture 12" descr="2015-05-23 15.35.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3" descr="2015-05-23 16.05.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53000" y="1600200"/>
            <a:ext cx="3657600" cy="480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b="1" dirty="0"/>
              <a:t>250KW Induction Rod Heater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Hot Shearing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250 MT Blanking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250 MT Piercing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250 MT Piercing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300mm Ring Rolling m/c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300 MT Sizing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- Oil Fired Blank Heating Furnace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300MT Hydraulic Press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65 </a:t>
            </a:r>
            <a:r>
              <a:rPr lang="en-US" b="1" dirty="0" err="1"/>
              <a:t>Sq</a:t>
            </a:r>
            <a:r>
              <a:rPr lang="en-US" b="1" dirty="0"/>
              <a:t> Rolling Machine 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 1 MT Annealing Pit Furnace 3 </a:t>
            </a:r>
            <a:r>
              <a:rPr lang="en-US" b="1" dirty="0" err="1"/>
              <a:t>Nos</a:t>
            </a:r>
            <a:endParaRPr lang="en-US" b="1" dirty="0"/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300mm Hydraulic </a:t>
            </a:r>
            <a:r>
              <a:rPr lang="en-US" b="1" dirty="0" err="1"/>
              <a:t>Bandsaw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30726" name="Picture 14" descr="2015-05-23 15.25.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2015-05-29 14.42.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Content Placeholder 10" descr="2015-05-23 15.33.07.jpg"/>
          <p:cNvPicPr>
            <a:picLocks noGrp="1" noChangeAspect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7470"/>
          <a:stretch>
            <a:fillRect/>
          </a:stretch>
        </p:blipFill>
        <p:spPr>
          <a:xfrm>
            <a:off x="533400" y="5334000"/>
            <a:ext cx="1841500" cy="1143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1547</TotalTime>
  <Words>998</Words>
  <Application>Microsoft Macintosh PowerPoint</Application>
  <PresentationFormat>On-screen Show (4:3)</PresentationFormat>
  <Paragraphs>170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Wingdings 2</vt:lpstr>
      <vt:lpstr>ＭＳ Ｐゴシック</vt:lpstr>
      <vt:lpstr>Century Schoolbook</vt:lpstr>
      <vt:lpstr>Wingdings</vt:lpstr>
      <vt:lpstr>Oriel</vt:lpstr>
      <vt:lpstr>Better Castings </vt:lpstr>
      <vt:lpstr>Vision</vt:lpstr>
      <vt:lpstr>Mission</vt:lpstr>
      <vt:lpstr>Quality Policy</vt:lpstr>
      <vt:lpstr>HSE Policy</vt:lpstr>
      <vt:lpstr>Facilities - Infrastructure</vt:lpstr>
      <vt:lpstr>Facilities -Foundry</vt:lpstr>
      <vt:lpstr>FACILITIES – MACHINE SHOP – 1.8M</vt:lpstr>
      <vt:lpstr>Facilities – Ring Forging – 75MT p.m</vt:lpstr>
      <vt:lpstr>Facilities - QC</vt:lpstr>
      <vt:lpstr>Facilities – Electro Plating</vt:lpstr>
      <vt:lpstr>Metals cast</vt:lpstr>
      <vt:lpstr>Identification &amp; Traceability</vt:lpstr>
      <vt:lpstr>Products</vt:lpstr>
      <vt:lpstr>Product Progress</vt:lpstr>
      <vt:lpstr>Recognitions</vt:lpstr>
      <vt:lpstr>Path tread</vt:lpstr>
      <vt:lpstr>Path Tread</vt:lpstr>
      <vt:lpstr>Why Better Castings</vt:lpstr>
      <vt:lpstr>The Base</vt:lpstr>
      <vt:lpstr>Location _ Zippr Code – YJQU3941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/>
  <cp:revision>149</cp:revision>
  <dcterms:created xsi:type="dcterms:W3CDTF">2006-08-16T00:00:00Z</dcterms:created>
  <dcterms:modified xsi:type="dcterms:W3CDTF">2016-05-14T06:23:55Z</dcterms:modified>
</cp:coreProperties>
</file>